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6" r:id="rId6"/>
    <p:sldId id="271" r:id="rId7"/>
    <p:sldId id="270" r:id="rId8"/>
    <p:sldId id="272" r:id="rId9"/>
    <p:sldId id="274" r:id="rId10"/>
    <p:sldId id="273" r:id="rId11"/>
    <p:sldId id="275" r:id="rId12"/>
    <p:sldId id="264" r:id="rId13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1678" autoAdjust="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5A53A-9A01-4868-8DBF-80667F8E840B}" type="datetime1">
              <a:rPr lang="it-IT" smtClean="0"/>
              <a:t>27/06/2019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7B44E-4977-44D6-993C-0ECB035FE7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229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6055-091E-4BE3-8523-35EFE46685B8}" type="datetime1">
              <a:rPr lang="it-IT" smtClean="0"/>
              <a:pPr/>
              <a:t>27/06/2019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Modifica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D79418-37EB-4378-AD22-89DBB000B0DA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154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Descrizione di quanto appreso, con parole tue, su un lato.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 informazioni sull'argomento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Qui saranno utili anche i dettagli sull'argomento.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Racconta la tua esperienza di apprendimento.  Come qualunque racconto, deve avere un inizio, uno svolgimento e una fine.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Sull'altro lato puoi aggiungere un elemento grafico che dimostri ciò che hai appreso.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riflettere sul processo.  È utile anche aggiungere un video del processo.</a:t>
            </a:r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Descrizione di quanto appreso, con parole tue, su un lato.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 informazioni sull'argomento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Qui saranno utili anche i dettagli sull'argomento.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Racconta la tua esperienza di apprendimento.  Come qualunque racconto, deve avere un inizio, uno svolgimento e una fine.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Sull'altro lato puoi aggiungere un elemento grafico che dimostri ciò che hai appreso.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riflettere sul processo.  È utile anche aggiungere un video del processo.</a:t>
            </a:r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160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Descrizione di quanto appreso, con parole tue, su un lato.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 informazioni sull'argomento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Qui saranno utili anche i dettagli sull'argomento.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Racconta la tua esperienza di apprendimento.  Come qualunque racconto, deve avere un inizio, uno svolgimento e una fine.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Sull'altro lato puoi aggiungere un elemento grafico che dimostri ciò che hai appreso.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riflettere sul processo.  È utile anche aggiungere un video del processo.</a:t>
            </a:r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7054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Descrizione di quanto appreso, con parole tue, su un lato.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 informazioni sull'argomento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Qui saranno utili anche i dettagli sull'argomento.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Racconta la tua esperienza di apprendimento.  Come qualunque racconto, deve avere un inizio, uno svolgimento e una fine.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Sull'altro lato puoi aggiungere un elemento grafico che dimostri ciò che hai appreso.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riflettere sul processo.  È utile anche aggiungere un video del processo.</a:t>
            </a:r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5022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Descrizione di quanto appreso, con parole tue, su un lato.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 informazioni sull'argomento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Qui saranno utili anche i dettagli sull'argomento.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Racconta la tua esperienza di apprendimento.  Come qualunque racconto, deve avere un inizio, uno svolgimento e una fine.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Sull'altro lato puoi aggiungere un elemento grafico che dimostri ciò che hai appreso.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riflettere sul processo.  È utile anche aggiungere un video del processo.</a:t>
            </a:r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627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Descrizione di quanto appreso, con parole tue, su un lato.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 informazioni sull'argomento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Qui saranno utili anche i dettagli sull'argomento.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Racconta la tua esperienza di apprendimento.  Come qualunque racconto, deve avere un inizio, uno svolgimento e una fine.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Sull'altro lato puoi aggiungere un elemento grafico che dimostri ciò che hai appreso.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riflettere sul processo.  È utile anche aggiungere un video del processo.</a:t>
            </a:r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1158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Descrizione di quanto appreso, con parole tue, su un lato.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 informazioni sull'argomento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Qui saranno utili anche i dettagli sull'argomento.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Racconta la tua esperienza di apprendimento.  Come qualunque racconto, deve avere un inizio, uno svolgimento e una fine.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Sull'altro lato puoi aggiungere un elemento grafico che dimostri ciò che hai appreso.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riflettere sul processo.  È utile anche aggiungere un video del processo.</a:t>
            </a:r>
          </a:p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0455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="1" dirty="0" smtClean="0"/>
              <a:t>Note per il relatore: 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Quali passaggi effettuerai a seguito di questa esperienza di apprendimento?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Hai imparato da esperienze negative?  Che cosa faresti in modo diverso?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Quale consiglio darai agli altri per aiutarli ad apprendere dalle tue esperienze?</a:t>
            </a:r>
          </a:p>
          <a:p>
            <a:pPr rtl="0"/>
            <a:r>
              <a:rPr lang="it-IT" b="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che modo puoi condividere ciò che hai appreso con un pubblico reale?  </a:t>
            </a:r>
          </a:p>
          <a:p>
            <a:pPr rtl="0"/>
            <a:endParaRPr lang="it-IT" dirty="0" smtClean="0"/>
          </a:p>
          <a:p>
            <a:pPr rtl="0"/>
            <a:r>
              <a:rPr lang="it-IT" b="1" dirty="0" smtClean="0"/>
              <a:t>Ecco alcuni esempi di passaggi successivi: </a:t>
            </a:r>
          </a:p>
          <a:p>
            <a:pPr marL="228600" indent="-228600" rtl="0">
              <a:buAutoNum type="arabicPeriod"/>
            </a:pPr>
            <a:r>
              <a:rPr lang="it-IT" dirty="0" smtClean="0"/>
              <a:t>Dopo la mia prima presentazione persuasiva, sto pensando di partecipare a un team di discussione.</a:t>
            </a:r>
          </a:p>
          <a:p>
            <a:pPr marL="228600" indent="-228600" rtl="0">
              <a:buAutoNum type="arabicPeriod"/>
            </a:pPr>
            <a:r>
              <a:rPr lang="it-IT" dirty="0" smtClean="0"/>
              <a:t>Dopo avere girato il mio primo film, sto considerando l'ipotesi di iscrivermi a un festival del cinema scolastico o locale.</a:t>
            </a:r>
          </a:p>
          <a:p>
            <a:pPr marL="228600" indent="-228600" rtl="0">
              <a:buAutoNum type="arabicPeriod"/>
            </a:pPr>
            <a:r>
              <a:rPr lang="it-IT" dirty="0" smtClean="0"/>
              <a:t>Dopo avere parlato con questo esperto per lo sviluppo della carriera, vorrei fare qualche ricerca in quel campo professionale perché lo trovo interessante.</a:t>
            </a:r>
          </a:p>
          <a:p>
            <a:pPr marL="0" indent="0" rtl="0">
              <a:buNone/>
            </a:pPr>
            <a:endParaRPr lang="it-IT" dirty="0" smtClean="0"/>
          </a:p>
          <a:p>
            <a:pPr rtl="0"/>
            <a:r>
              <a:rPr lang="it-IT" dirty="0" smtClean="0"/>
              <a:t>Questo elemento grafico </a:t>
            </a:r>
            <a:r>
              <a:rPr lang="it-IT" dirty="0" err="1" smtClean="0"/>
              <a:t>SmartArt</a:t>
            </a:r>
            <a:r>
              <a:rPr lang="it-IT" dirty="0" smtClean="0"/>
              <a:t> consente di aggiungere immagini e testo per descrivere il processo.  Se un'immagine vale più di mille parole, immagini e parole insieme saranno perfette per comunicare questa riflessione sull'apprendimento.  Puoi sempre fare clic su Inserisci&gt;</a:t>
            </a:r>
            <a:r>
              <a:rPr lang="it-IT" dirty="0" err="1" smtClean="0"/>
              <a:t>SmartArt</a:t>
            </a:r>
            <a:r>
              <a:rPr lang="it-IT" dirty="0" smtClean="0"/>
              <a:t> per cambiare questo elemento grafico oppure selezionarlo e fare clic sul menu contestuale Progettazione per cambiare i colori.</a:t>
            </a:r>
          </a:p>
          <a:p>
            <a:pPr rtl="0"/>
            <a:endParaRPr lang="it-IT" dirty="0" smtClean="0"/>
          </a:p>
          <a:p>
            <a:pPr rtl="0"/>
            <a:r>
              <a:rPr lang="it-IT" dirty="0" smtClean="0"/>
              <a:t>Puoi anche usare più diapositive per condividere i passaggi successivi.  È utile anche aggiungere qualche contenuto video per illustrare meglio i concetti.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957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Elemento grafico 9" descr="Ingranaggio singolo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Elemento grafico 10" descr="Ingranaggio singolo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ttangolo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rtlCol="0" anchor="b">
            <a:noAutofit/>
          </a:bodyPr>
          <a:lstStyle>
            <a:lvl1pPr algn="ctr">
              <a:defRPr sz="54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 rtlCol="0"/>
          <a:lstStyle/>
          <a:p>
            <a:pPr rtl="0"/>
            <a:fld id="{229CC16D-C5ED-4578-B001-705BFED6272A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Elemento grafico 17" descr="Ingranaggio singolo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fld id="{422D2669-9284-45CD-B9CF-4A79B011A599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Elemento grafico 17" descr="Ingranaggio singolo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fld id="{F07204E9-5FBE-4E40-A9E6-1FD75A71D8D6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6" name="Segnaposto immagine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rtlCol="0" anchor="ctr" anchorCtr="0">
            <a:normAutofit/>
          </a:bodyPr>
          <a:lstStyle>
            <a:lvl1pPr>
              <a:defRPr sz="24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84367D-8F0E-4CCC-BD2A-2EC1B7D3CE3C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3" name="Segnaposto SmartArt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 rtlCol="0"/>
          <a:lstStyle/>
          <a:p>
            <a:pPr rtl="0"/>
            <a:r>
              <a:rPr lang="it-IT" noProof="0" smtClean="0"/>
              <a:t>Fare clic sull'icona per aggiungere un elemento grafico SmartArt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1E253-DA65-4F01-A09A-BECA8AD889BD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Elemento grafico 21" descr="Ingranaggio singolo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Immagin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magin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tango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A717B7-2844-4B83-831D-6583702535F7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6" name="Casella di tes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 sz="7200" noProof="0" dirty="0" smtClean="0">
                <a:solidFill>
                  <a:schemeClr val="tx1"/>
                </a:solidFill>
                <a:effectLst/>
              </a:rPr>
              <a:t>"</a:t>
            </a:r>
            <a:endParaRPr lang="it-IT" sz="72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7" name="Casella di tes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7200" noProof="0" dirty="0" smtClean="0">
                <a:solidFill>
                  <a:schemeClr val="tx1"/>
                </a:solidFill>
                <a:effectLst/>
              </a:rPr>
              <a:t>"</a:t>
            </a:r>
            <a:endParaRPr lang="it-IT" sz="7200" noProof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Immagin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tangolo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 rtlCol="0"/>
          <a:lstStyle/>
          <a:p>
            <a:pPr rtl="0"/>
            <a:fld id="{3760E241-AE6A-447F-B7A9-11944C21EF67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o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Elemento grafico 23" descr="Ingranaggio singolo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Elemento grafico 24" descr="Ingranaggio singolo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Elemento grafico 25" descr="Ingranaggio singolo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Elemento grafico 26" descr="Ingranaggio singolo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Immagin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magin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tango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7" name="Segnaposto tes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F1FD26-3550-42A7-9F53-19D54A96220E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Elemento grafico 21" descr="Ingranaggio singolo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Elemento grafico 22" descr="Ingranaggio singolo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Immagin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Immagin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tangolo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 rtlCol="0"/>
          <a:lstStyle/>
          <a:p>
            <a:pPr rtl="0"/>
            <a:fld id="{F114E3B7-2B7B-4268-B497-15F169A0F570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olo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endParaRPr lang="it-IT" sz="2400" noProof="0" dirty="0"/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olo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06132" y="735087"/>
            <a:ext cx="3060802" cy="1080938"/>
          </a:xfrm>
        </p:spPr>
        <p:txBody>
          <a:bodyPr rtlCol="0" anchor="ctr" anchorCtr="0"/>
          <a:lstStyle>
            <a:lvl1pPr algn="ctr">
              <a:defRPr b="0"/>
            </a:lvl1pPr>
          </a:lstStyle>
          <a:p>
            <a:pPr lvl="0" rtl="0"/>
            <a:r>
              <a:rPr lang="it-IT" noProof="0" dirty="0" smtClean="0"/>
              <a:t>Fare clic per modificare gli stili del testo dello schema</a:t>
            </a:r>
            <a:endParaRPr lang="it-IT" noProof="0" dirty="0"/>
          </a:p>
        </p:txBody>
      </p:sp>
      <p:sp>
        <p:nvSpPr>
          <p:cNvPr id="53" name="Segnaposto testo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5" name="Segnaposto testo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7" name="Segnaposto contenuto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8" name="Segnaposto contenuto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9" name="Segnaposto contenuto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a 3 immagini">
    <p:bg bwMode="black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o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Elemento grafico 28" descr="Ingranaggio singolo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Elemento grafico 30" descr="Ingranaggio singolo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Elemento grafico 31" descr="Ingranaggio singolo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Elemento grafico 32" descr="Ingranaggio singolo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Immagin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magin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tango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ol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19" name="Segnaposto testo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0" name="Segnaposto immagin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21" name="Segnaposto testo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2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3" name="Segnaposto immagin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24" name="Segnaposto testo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 rtl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6" name="Segnaposto immagin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27" name="Segnaposto testo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854470-723D-418C-9292-6E04F5F0D56C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più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Elemento grafico 11" descr="Ingranaggio singolo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Immagin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magin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tango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292E34-2CE9-4B05-A5B5-F016C868AFA8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4" name="Segnaposto testo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25" name="Segnaposto testo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26" name="Segnaposto testo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Elemento grafico 11" descr="Ingranaggio singolo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Immagin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magin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89E8B8-2F0E-4CA5-A015-3232BD1B4AAB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6A8EAE-9C5A-449C-AAD0-B7BF8C153140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rtlCol="0"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fld id="{F7765507-ACD6-48B5-9E7F-CF9E4EB2715C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Elemento grafico 17" descr="Ingranaggio singolo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Immagin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magin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C99C33-B434-4385-AFB2-F525EAE9ABBA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fld id="{A6163819-89C3-486A-875E-A922E4F95DE4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Elemento grafico 10" descr="Ingranaggio singolo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Elemento grafico 11" descr="Ingranaggio singolo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Immagin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magin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tango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D6AE5A-04DB-4E08-88CF-2E14816F1606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Elemento grafico 7" descr="Ingranaggio singolo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Elemento grafico 8" descr="Ingranaggio singolo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Elemento grafico 9" descr="Ingranaggio singolo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Elemento grafico 10" descr="Ingranaggio singolo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Immagin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E230A9-5995-450D-82F1-38B6CD28D7BB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Modifica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EA1380-DA41-41A0-A231-B5C010CF1005}" type="datetime1">
              <a:rPr lang="it-IT" noProof="0" smtClean="0"/>
              <a:t>27/06/2019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67" r:id="rId9"/>
    <p:sldLayoutId id="2147483668" r:id="rId10"/>
    <p:sldLayoutId id="2147483681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8" r:id="rId17"/>
    <p:sldLayoutId id="2147483675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emf"/><Relationship Id="rId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emf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emf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emf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emf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emf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293" y="1267968"/>
            <a:ext cx="8494463" cy="2847567"/>
          </a:xfrm>
        </p:spPr>
        <p:txBody>
          <a:bodyPr rtlCol="0" anchor="ctr" anchorCtr="0"/>
          <a:lstStyle/>
          <a:p>
            <a:pPr rtl="0"/>
            <a:r>
              <a:rPr lang="it-IT" dirty="0" smtClean="0"/>
              <a:t>Riflessioni sull’apprendimento: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«LE PROVE COMUNI»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994569"/>
          </a:xfrm>
        </p:spPr>
        <p:txBody>
          <a:bodyPr rtlCol="0">
            <a:normAutofit/>
          </a:bodyPr>
          <a:lstStyle/>
          <a:p>
            <a:pPr rtl="0"/>
            <a:r>
              <a:rPr lang="it-IT" sz="2800" dirty="0" smtClean="0"/>
              <a:t>CONFRONTO ESITI CLASSI V - Scuola primaria </a:t>
            </a:r>
          </a:p>
          <a:p>
            <a:pPr rtl="0"/>
            <a:r>
              <a:rPr lang="it-IT" sz="2800" dirty="0" smtClean="0"/>
              <a:t>CLASSI III - Scuola secondaria</a:t>
            </a:r>
          </a:p>
          <a:p>
            <a:pPr rtl="0"/>
            <a:r>
              <a:rPr lang="it-IT" sz="2800" dirty="0" err="1" smtClean="0"/>
              <a:t>As</a:t>
            </a:r>
            <a:r>
              <a:rPr lang="it-IT" sz="2800" dirty="0" smtClean="0"/>
              <a:t> 2018-2019 </a:t>
            </a:r>
          </a:p>
          <a:p>
            <a:pPr rtl="0"/>
            <a:endParaRPr lang="it-IT" sz="2800" dirty="0"/>
          </a:p>
        </p:txBody>
      </p:sp>
      <p:pic>
        <p:nvPicPr>
          <p:cNvPr id="9" name="Elemento grafico 8" descr="Libro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 descr="Apprendimento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118946" y="89633"/>
            <a:ext cx="11965202" cy="666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 descr="Apprendimento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946" y="1"/>
            <a:ext cx="12073054" cy="680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 descr="Apprendimento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946" y="102452"/>
            <a:ext cx="12073054" cy="660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 descr="Apprendimento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20000" contrast="40000"/>
          </a:blip>
          <a:stretch>
            <a:fillRect/>
          </a:stretch>
        </p:blipFill>
        <p:spPr>
          <a:xfrm>
            <a:off x="1719073" y="115824"/>
            <a:ext cx="10472927" cy="674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 descr="Apprendimento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lum contrast="20000"/>
          </a:blip>
          <a:stretch>
            <a:fillRect/>
          </a:stretch>
        </p:blipFill>
        <p:spPr>
          <a:xfrm>
            <a:off x="1" y="-1"/>
            <a:ext cx="12192000" cy="685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9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 descr="Apprendimento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20000" contrast="20000"/>
          </a:blip>
          <a:stretch>
            <a:fillRect/>
          </a:stretch>
        </p:blipFill>
        <p:spPr>
          <a:xfrm>
            <a:off x="1414272" y="0"/>
            <a:ext cx="10667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5" descr="Apprendimento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8946" y="0"/>
            <a:ext cx="10633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42C4B6-A44A-491A-9345-D554EBE1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Quali sono i passaggi successivi?</a:t>
            </a:r>
            <a:endParaRPr lang="it-IT" dirty="0"/>
          </a:p>
        </p:txBody>
      </p:sp>
      <p:pic>
        <p:nvPicPr>
          <p:cNvPr id="7" name="Elemento grafico 6" descr="Passaggi">
            <a:extLst>
              <a:ext uri="{FF2B5EF4-FFF2-40B4-BE49-F238E27FC236}">
                <a16:creationId xmlns:a16="http://schemas.microsoft.com/office/drawing/2014/main" id="{CFAFD888-408F-42CB-B314-5A856047E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4505" y="817447"/>
            <a:ext cx="952500" cy="952500"/>
          </a:xfrm>
          <a:prstGeom prst="rect">
            <a:avLst/>
          </a:prstGeom>
        </p:spPr>
      </p:pic>
      <p:grpSp>
        <p:nvGrpSpPr>
          <p:cNvPr id="44" name="Gruppo 43" descr="passaggi">
            <a:extLst>
              <a:ext uri="{FF2B5EF4-FFF2-40B4-BE49-F238E27FC236}">
                <a16:creationId xmlns:a16="http://schemas.microsoft.com/office/drawing/2014/main" id="{6EB24599-0719-48BC-AB48-E49D34953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736" y="2137975"/>
            <a:ext cx="11192256" cy="4695454"/>
            <a:chOff x="6431766" y="2076324"/>
            <a:chExt cx="5184000" cy="3831576"/>
          </a:xfrm>
        </p:grpSpPr>
        <p:grpSp>
          <p:nvGrpSpPr>
            <p:cNvPr id="9" name="Gruppo 27">
              <a:extLst>
                <a:ext uri="{FF2B5EF4-FFF2-40B4-BE49-F238E27FC236}">
                  <a16:creationId xmlns:a16="http://schemas.microsoft.com/office/drawing/2014/main" id="{CFE45C63-A0CD-4ED2-9253-02A15CFB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1766" y="4609130"/>
              <a:ext cx="2336870" cy="1298770"/>
              <a:chOff x="4808051" y="1842051"/>
              <a:chExt cx="2369874" cy="1397540"/>
            </a:xfrm>
          </p:grpSpPr>
          <p:sp>
            <p:nvSpPr>
              <p:cNvPr id="10" name="Figura a mano libera 17">
                <a:extLst>
                  <a:ext uri="{FF2B5EF4-FFF2-40B4-BE49-F238E27FC236}">
                    <a16:creationId xmlns:a16="http://schemas.microsoft.com/office/drawing/2014/main" id="{0F99B6D3-28DD-4E91-808E-0A9D8950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2331219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11" name="Figura a mano libera 18">
                <a:extLst>
                  <a:ext uri="{FF2B5EF4-FFF2-40B4-BE49-F238E27FC236}">
                    <a16:creationId xmlns:a16="http://schemas.microsoft.com/office/drawing/2014/main" id="{550D5C59-96EE-4437-9C44-B45AA3D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1842051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12" name="Figura a mano libera 19">
                <a:extLst>
                  <a:ext uri="{FF2B5EF4-FFF2-40B4-BE49-F238E27FC236}">
                    <a16:creationId xmlns:a16="http://schemas.microsoft.com/office/drawing/2014/main" id="{163804A0-E4BE-4601-AEB6-7EC3284F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2300082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it-IT" dirty="0"/>
              </a:p>
            </p:txBody>
          </p:sp>
        </p:grpSp>
        <p:grpSp>
          <p:nvGrpSpPr>
            <p:cNvPr id="13" name="Gruppo 35">
              <a:extLst>
                <a:ext uri="{FF2B5EF4-FFF2-40B4-BE49-F238E27FC236}">
                  <a16:creationId xmlns:a16="http://schemas.microsoft.com/office/drawing/2014/main" id="{BBFED9B2-8B04-4E8F-B036-2BB7CCF95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331" y="3859410"/>
              <a:ext cx="2336870" cy="1307583"/>
              <a:chOff x="4808051" y="4299121"/>
              <a:chExt cx="2369874" cy="1405200"/>
            </a:xfrm>
          </p:grpSpPr>
          <p:sp>
            <p:nvSpPr>
              <p:cNvPr id="14" name="Figura a mano libera 8">
                <a:extLst>
                  <a:ext uri="{FF2B5EF4-FFF2-40B4-BE49-F238E27FC236}">
                    <a16:creationId xmlns:a16="http://schemas.microsoft.com/office/drawing/2014/main" id="{7DA26508-A6A4-4F4C-AC60-E9459BF2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795540"/>
                <a:ext cx="1133349" cy="90878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15" name="Figura a mano libera 9">
                <a:extLst>
                  <a:ext uri="{FF2B5EF4-FFF2-40B4-BE49-F238E27FC236}">
                    <a16:creationId xmlns:a16="http://schemas.microsoft.com/office/drawing/2014/main" id="{0FC13C28-081C-4595-9C9D-7D21EB3F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299121"/>
                <a:ext cx="2369874" cy="961119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16" name="Figura a mano libera 10">
                <a:extLst>
                  <a:ext uri="{FF2B5EF4-FFF2-40B4-BE49-F238E27FC236}">
                    <a16:creationId xmlns:a16="http://schemas.microsoft.com/office/drawing/2014/main" id="{31980248-1ADA-45C6-923A-02F742326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4764813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</p:grpSp>
        <p:grpSp>
          <p:nvGrpSpPr>
            <p:cNvPr id="17" name="Gruppo 39">
              <a:extLst>
                <a:ext uri="{FF2B5EF4-FFF2-40B4-BE49-F238E27FC236}">
                  <a16:creationId xmlns:a16="http://schemas.microsoft.com/office/drawing/2014/main" id="{DBAE3F99-4416-43BB-802B-06B8C3273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39941" y="2681475"/>
              <a:ext cx="2506644" cy="1769740"/>
              <a:chOff x="4808051" y="4636933"/>
              <a:chExt cx="2543750" cy="1904010"/>
            </a:xfrm>
          </p:grpSpPr>
          <p:sp>
            <p:nvSpPr>
              <p:cNvPr id="18" name="Figura a mano libera 5">
                <a:extLst>
                  <a:ext uri="{FF2B5EF4-FFF2-40B4-BE49-F238E27FC236}">
                    <a16:creationId xmlns:a16="http://schemas.microsoft.com/office/drawing/2014/main" id="{86042750-61FD-40FA-B325-3248D0B0B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7692" y="4636933"/>
                <a:ext cx="1134109" cy="908220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19" name="Figura a mano libera 6">
                <a:extLst>
                  <a:ext uri="{FF2B5EF4-FFF2-40B4-BE49-F238E27FC236}">
                    <a16:creationId xmlns:a16="http://schemas.microsoft.com/office/drawing/2014/main" id="{D2485B1E-22DE-4313-87F3-58173AEAC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135743"/>
                <a:ext cx="2369874" cy="960617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20" name="Figura a mano libera 7">
                <a:extLst>
                  <a:ext uri="{FF2B5EF4-FFF2-40B4-BE49-F238E27FC236}">
                    <a16:creationId xmlns:a16="http://schemas.microsoft.com/office/drawing/2014/main" id="{6D372190-F03C-4E10-9BB3-D0799862D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2160" y="5600967"/>
                <a:ext cx="1235765" cy="939976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</p:grpSp>
        <p:grpSp>
          <p:nvGrpSpPr>
            <p:cNvPr id="21" name="Gruppo 31">
              <a:extLst>
                <a:ext uri="{FF2B5EF4-FFF2-40B4-BE49-F238E27FC236}">
                  <a16:creationId xmlns:a16="http://schemas.microsoft.com/office/drawing/2014/main" id="{AAF307FC-5513-426F-BB40-B722D6DF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78897" y="2438188"/>
              <a:ext cx="2336869" cy="1304631"/>
              <a:chOff x="4808051" y="3515295"/>
              <a:chExt cx="2369874" cy="1403847"/>
            </a:xfrm>
          </p:grpSpPr>
          <p:sp>
            <p:nvSpPr>
              <p:cNvPr id="22" name="Figura a mano libera 11">
                <a:extLst>
                  <a:ext uri="{FF2B5EF4-FFF2-40B4-BE49-F238E27FC236}">
                    <a16:creationId xmlns:a16="http://schemas.microsoft.com/office/drawing/2014/main" id="{74A81D7B-94A3-42C9-80AC-62D5D0110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010770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23" name="Figura a mano libera 12">
                <a:extLst>
                  <a:ext uri="{FF2B5EF4-FFF2-40B4-BE49-F238E27FC236}">
                    <a16:creationId xmlns:a16="http://schemas.microsoft.com/office/drawing/2014/main" id="{C157D7EE-659C-409B-A1E6-7D05687D7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3515295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24" name="Figura a mano libera 13">
                <a:extLst>
                  <a:ext uri="{FF2B5EF4-FFF2-40B4-BE49-F238E27FC236}">
                    <a16:creationId xmlns:a16="http://schemas.microsoft.com/office/drawing/2014/main" id="{0F6A3B05-53B7-4EA3-88B4-ED578C58E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400" y="3976396"/>
                <a:ext cx="1236525" cy="940133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</p:grpSp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BC384F39-BE7C-4DC7-9463-38206393DEC4}"/>
                </a:ext>
              </a:extLst>
            </p:cNvPr>
            <p:cNvGrpSpPr/>
            <p:nvPr/>
          </p:nvGrpSpPr>
          <p:grpSpPr>
            <a:xfrm>
              <a:off x="7668115" y="3549446"/>
              <a:ext cx="529043" cy="396000"/>
              <a:chOff x="7687796" y="3553060"/>
              <a:chExt cx="529043" cy="396000"/>
            </a:xfrm>
          </p:grpSpPr>
          <p:sp>
            <p:nvSpPr>
              <p:cNvPr id="26" name="Goccia 25">
                <a:extLst>
                  <a:ext uri="{FF2B5EF4-FFF2-40B4-BE49-F238E27FC236}">
                    <a16:creationId xmlns:a16="http://schemas.microsoft.com/office/drawing/2014/main" id="{E668D9BC-775F-4484-A481-0A547E2A5D3E}"/>
                  </a:ext>
                </a:extLst>
              </p:cNvPr>
              <p:cNvSpPr/>
              <p:nvPr/>
            </p:nvSpPr>
            <p:spPr>
              <a:xfrm rot="7994273">
                <a:off x="7750851" y="3553060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27" name="Ovale 26">
                <a:extLst>
                  <a:ext uri="{FF2B5EF4-FFF2-40B4-BE49-F238E27FC236}">
                    <a16:creationId xmlns:a16="http://schemas.microsoft.com/office/drawing/2014/main" id="{FC18C2F6-BC37-4856-9C97-AB28F5F35F30}"/>
                  </a:ext>
                </a:extLst>
              </p:cNvPr>
              <p:cNvSpPr/>
              <p:nvPr/>
            </p:nvSpPr>
            <p:spPr>
              <a:xfrm>
                <a:off x="7800745" y="3600615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38" name="Casella di testo 37">
                <a:extLst>
                  <a:ext uri="{FF2B5EF4-FFF2-40B4-BE49-F238E27FC236}">
                    <a16:creationId xmlns:a16="http://schemas.microsoft.com/office/drawing/2014/main" id="{DCF68FA9-42C6-4204-B804-635DC098A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7796" y="3587891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rtl="0" eaLnBrk="1" hangingPunct="1"/>
                <a:r>
                  <a:rPr lang="it-IT" sz="1400" b="1" dirty="0" smtClean="0">
                    <a:latin typeface="+mj-lt"/>
                  </a:rPr>
                  <a:t>2</a:t>
                </a:r>
                <a:endParaRPr lang="it-IT" sz="1400" b="1" dirty="0">
                  <a:latin typeface="+mj-lt"/>
                </a:endParaRPr>
              </a:p>
            </p:txBody>
          </p:sp>
        </p:grpSp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93A0B2E9-CE29-4F7C-AFC9-679B8873B095}"/>
                </a:ext>
              </a:extLst>
            </p:cNvPr>
            <p:cNvGrpSpPr/>
            <p:nvPr/>
          </p:nvGrpSpPr>
          <p:grpSpPr>
            <a:xfrm>
              <a:off x="6694640" y="4272888"/>
              <a:ext cx="527478" cy="396000"/>
              <a:chOff x="6694640" y="4272888"/>
              <a:chExt cx="527478" cy="396000"/>
            </a:xfrm>
          </p:grpSpPr>
          <p:sp>
            <p:nvSpPr>
              <p:cNvPr id="29" name="Goccia 28">
                <a:extLst>
                  <a:ext uri="{FF2B5EF4-FFF2-40B4-BE49-F238E27FC236}">
                    <a16:creationId xmlns:a16="http://schemas.microsoft.com/office/drawing/2014/main" id="{714DA6B9-3503-4743-B96D-C0387E3433EB}"/>
                  </a:ext>
                </a:extLst>
              </p:cNvPr>
              <p:cNvSpPr/>
              <p:nvPr/>
            </p:nvSpPr>
            <p:spPr>
              <a:xfrm rot="7994273">
                <a:off x="6757610" y="4272888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30" name="Ovale 29">
                <a:extLst>
                  <a:ext uri="{FF2B5EF4-FFF2-40B4-BE49-F238E27FC236}">
                    <a16:creationId xmlns:a16="http://schemas.microsoft.com/office/drawing/2014/main" id="{0538BF2D-7205-429C-9920-69C767E77FD5}"/>
                  </a:ext>
                </a:extLst>
              </p:cNvPr>
              <p:cNvSpPr/>
              <p:nvPr/>
            </p:nvSpPr>
            <p:spPr>
              <a:xfrm>
                <a:off x="6807876" y="4320739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37" name="Casella di testo 36">
                <a:extLst>
                  <a:ext uri="{FF2B5EF4-FFF2-40B4-BE49-F238E27FC236}">
                    <a16:creationId xmlns:a16="http://schemas.microsoft.com/office/drawing/2014/main" id="{9CCC179C-E666-4CBA-8225-E9AE8F63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4640" y="4304252"/>
                <a:ext cx="5274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rtlCol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rtl="0" eaLnBrk="1" hangingPunct="1"/>
                <a:r>
                  <a:rPr lang="it-IT" sz="1400" b="1" dirty="0" smtClean="0">
                    <a:latin typeface="+mj-lt"/>
                  </a:rPr>
                  <a:t>1</a:t>
                </a:r>
                <a:endParaRPr lang="it-IT" sz="1400" b="1" dirty="0">
                  <a:latin typeface="+mj-lt"/>
                </a:endParaRPr>
              </a:p>
            </p:txBody>
          </p:sp>
        </p:grpSp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1F76D10B-6ACE-4638-AB7A-1EF3942918AD}"/>
                </a:ext>
              </a:extLst>
            </p:cNvPr>
            <p:cNvGrpSpPr/>
            <p:nvPr/>
          </p:nvGrpSpPr>
          <p:grpSpPr>
            <a:xfrm>
              <a:off x="8607357" y="2825895"/>
              <a:ext cx="529043" cy="396000"/>
              <a:chOff x="8505184" y="2844945"/>
              <a:chExt cx="529043" cy="396000"/>
            </a:xfrm>
          </p:grpSpPr>
          <p:sp>
            <p:nvSpPr>
              <p:cNvPr id="66" name="Ovale 65">
                <a:extLst>
                  <a:ext uri="{FF2B5EF4-FFF2-40B4-BE49-F238E27FC236}">
                    <a16:creationId xmlns:a16="http://schemas.microsoft.com/office/drawing/2014/main" id="{E0767904-B09B-41EB-A4C9-DA5D7C8E09E8}"/>
                  </a:ext>
                </a:extLst>
              </p:cNvPr>
              <p:cNvSpPr/>
              <p:nvPr/>
            </p:nvSpPr>
            <p:spPr>
              <a:xfrm>
                <a:off x="8618133" y="2898296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67" name="Casella di testo 66">
                <a:extLst>
                  <a:ext uri="{FF2B5EF4-FFF2-40B4-BE49-F238E27FC236}">
                    <a16:creationId xmlns:a16="http://schemas.microsoft.com/office/drawing/2014/main" id="{4736825B-C1D7-48B5-B010-D3116A534D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5184" y="2872872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rtl="0" eaLnBrk="1" hangingPunct="1"/>
                <a:r>
                  <a:rPr lang="it-IT" sz="1400" b="1" dirty="0" smtClean="0">
                    <a:latin typeface="+mj-lt"/>
                  </a:rPr>
                  <a:t>3</a:t>
                </a:r>
                <a:endParaRPr lang="it-IT" altLang="en-US" sz="1400" b="1" dirty="0">
                  <a:latin typeface="+mj-lt"/>
                </a:endParaRPr>
              </a:p>
            </p:txBody>
          </p:sp>
          <p:sp>
            <p:nvSpPr>
              <p:cNvPr id="68" name="Goccia 67">
                <a:extLst>
                  <a:ext uri="{FF2B5EF4-FFF2-40B4-BE49-F238E27FC236}">
                    <a16:creationId xmlns:a16="http://schemas.microsoft.com/office/drawing/2014/main" id="{6A511322-FCB6-4287-85D1-8002AF8690E8}"/>
                  </a:ext>
                </a:extLst>
              </p:cNvPr>
              <p:cNvSpPr/>
              <p:nvPr/>
            </p:nvSpPr>
            <p:spPr>
              <a:xfrm rot="7994273">
                <a:off x="8570636" y="2844945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</p:grpSp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1363545A-9938-4AE2-BE9F-9DD50FC1DC56}"/>
                </a:ext>
              </a:extLst>
            </p:cNvPr>
            <p:cNvGrpSpPr/>
            <p:nvPr/>
          </p:nvGrpSpPr>
          <p:grpSpPr>
            <a:xfrm>
              <a:off x="9564497" y="2076324"/>
              <a:ext cx="529043" cy="396000"/>
              <a:chOff x="9564497" y="2089024"/>
              <a:chExt cx="529043" cy="396000"/>
            </a:xfrm>
          </p:grpSpPr>
          <p:grpSp>
            <p:nvGrpSpPr>
              <p:cNvPr id="6" name="Gruppo 5">
                <a:extLst>
                  <a:ext uri="{FF2B5EF4-FFF2-40B4-BE49-F238E27FC236}">
                    <a16:creationId xmlns:a16="http://schemas.microsoft.com/office/drawing/2014/main" id="{6D2B501A-72D7-40B8-9802-DE6E8019ADB1}"/>
                  </a:ext>
                </a:extLst>
              </p:cNvPr>
              <p:cNvGrpSpPr/>
              <p:nvPr/>
            </p:nvGrpSpPr>
            <p:grpSpPr>
              <a:xfrm>
                <a:off x="9564497" y="2116951"/>
                <a:ext cx="529043" cy="309240"/>
                <a:chOff x="9564497" y="2116951"/>
                <a:chExt cx="529043" cy="309240"/>
              </a:xfrm>
            </p:grpSpPr>
            <p:sp>
              <p:nvSpPr>
                <p:cNvPr id="69" name="Ovale 68">
                  <a:extLst>
                    <a:ext uri="{FF2B5EF4-FFF2-40B4-BE49-F238E27FC236}">
                      <a16:creationId xmlns:a16="http://schemas.microsoft.com/office/drawing/2014/main" id="{A1A0480E-9E12-4EA2-BCCF-0C55EF3201CC}"/>
                    </a:ext>
                  </a:extLst>
                </p:cNvPr>
                <p:cNvSpPr/>
                <p:nvPr/>
              </p:nvSpPr>
              <p:spPr>
                <a:xfrm>
                  <a:off x="9683796" y="2142375"/>
                  <a:ext cx="301007" cy="28381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3200" dirty="0">
                    <a:latin typeface="+mj-lt"/>
                  </a:endParaRPr>
                </a:p>
              </p:txBody>
            </p:sp>
            <p:sp>
              <p:nvSpPr>
                <p:cNvPr id="70" name="Casella di testo 69">
                  <a:extLst>
                    <a:ext uri="{FF2B5EF4-FFF2-40B4-BE49-F238E27FC236}">
                      <a16:creationId xmlns:a16="http://schemas.microsoft.com/office/drawing/2014/main" id="{C5B3665F-4DAC-41AB-8260-BF53DC2396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4497" y="2116951"/>
                  <a:ext cx="52904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tlCol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it-IT" sz="1400" b="1" dirty="0" smtClean="0">
                      <a:latin typeface="+mj-lt"/>
                    </a:rPr>
                    <a:t>4</a:t>
                  </a:r>
                  <a:endParaRPr lang="it-IT" altLang="en-US" sz="1400" b="1" dirty="0">
                    <a:latin typeface="+mj-lt"/>
                  </a:endParaRPr>
                </a:p>
              </p:txBody>
            </p:sp>
          </p:grpSp>
          <p:sp>
            <p:nvSpPr>
              <p:cNvPr id="71" name="Goccia 70">
                <a:extLst>
                  <a:ext uri="{FF2B5EF4-FFF2-40B4-BE49-F238E27FC236}">
                    <a16:creationId xmlns:a16="http://schemas.microsoft.com/office/drawing/2014/main" id="{8FD8D4C2-2B0C-4395-B822-9A684D330211}"/>
                  </a:ext>
                </a:extLst>
              </p:cNvPr>
              <p:cNvSpPr/>
              <p:nvPr/>
            </p:nvSpPr>
            <p:spPr>
              <a:xfrm rot="7994273">
                <a:off x="9636299" y="2089024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</p:grpSp>
      </p:grpSp>
      <p:sp>
        <p:nvSpPr>
          <p:cNvPr id="74" name="Segnaposto testo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014" y="5561022"/>
            <a:ext cx="4433401" cy="823913"/>
          </a:xfrm>
        </p:spPr>
        <p:txBody>
          <a:bodyPr rtlCol="0">
            <a:noAutofit/>
          </a:bodyPr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Confermare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prove comuni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Segnaposto testo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49513" y="4557509"/>
            <a:ext cx="5850936" cy="1165860"/>
          </a:xfrm>
        </p:spPr>
        <p:txBody>
          <a:bodyPr rtlCol="0">
            <a:noAutofit/>
          </a:bodyPr>
          <a:lstStyle/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400" dirty="0" smtClean="0"/>
              <a:t>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Rinforzare  lo studio 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matematica e 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 lingue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Segnaposto testo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2764" y="3309975"/>
            <a:ext cx="5574427" cy="1165860"/>
          </a:xfrm>
        </p:spPr>
        <p:txBody>
          <a:bodyPr rtlCol="0">
            <a:normAutofit/>
          </a:bodyPr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 smtClean="0"/>
              <a:t>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ensibilizzare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famiglie  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Segnaposto testo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6513" y="2663392"/>
            <a:ext cx="4433401" cy="1105160"/>
          </a:xfrm>
        </p:spPr>
        <p:txBody>
          <a:bodyPr rtlCol="0">
            <a:noAutofit/>
          </a:bodyPr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Potenziare  l’utilizzo degli strumenti informatici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4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50820_TF67421116.potx" id="{27FDEA1B-7B32-4123-BAF5-C929EF8872FC}" vid="{11DB9D5B-CD32-4EA3-8EF8-0B4CAE25A74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DDD245-D6FC-4A3B-8DDB-348DE94B95C6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6dc4bcd6-49db-4c07-9060-8acfc67cef9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873FAD-10D7-4DE7-A029-14288C05F5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6F43F-4C69-4843-A937-9D003759F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Riflessioni sull’apprendimento </Template>
  <TotalTime>0</TotalTime>
  <Words>857</Words>
  <Application>Microsoft Office PowerPoint</Application>
  <PresentationFormat>Widescreen</PresentationFormat>
  <Paragraphs>96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Trebuchet MS</vt:lpstr>
      <vt:lpstr>Berlino</vt:lpstr>
      <vt:lpstr>Riflessioni sull’apprendimento: «LE PROVE COMUNI»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Quali sono i passaggi successivi?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2019-06-27T09:29:12Z</dcterms:created>
  <dcterms:modified xsi:type="dcterms:W3CDTF">2019-06-27T11:23:54Z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